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9" r:id="rId4"/>
    <p:sldId id="275" r:id="rId5"/>
    <p:sldId id="279" r:id="rId6"/>
    <p:sldId id="278" r:id="rId7"/>
    <p:sldId id="280" r:id="rId8"/>
    <p:sldId id="264" r:id="rId9"/>
    <p:sldId id="260" r:id="rId10"/>
    <p:sldId id="261" r:id="rId11"/>
    <p:sldId id="281" r:id="rId12"/>
    <p:sldId id="282" r:id="rId13"/>
    <p:sldId id="262" r:id="rId14"/>
    <p:sldId id="283" r:id="rId15"/>
    <p:sldId id="265" r:id="rId16"/>
    <p:sldId id="284" r:id="rId17"/>
    <p:sldId id="272" r:id="rId18"/>
    <p:sldId id="258" r:id="rId19"/>
  </p:sldIdLst>
  <p:sldSz cx="9144000" cy="6858000" type="screen4x3"/>
  <p:notesSz cx="7315200" cy="96012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EFA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105" d="100"/>
          <a:sy n="105" d="100"/>
        </p:scale>
        <p:origin x="118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478106BF-F03E-4538-BBED-A9189E4C313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309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E4C9892D-391C-4548-BBCA-1E78A6DFBFE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9515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3213" y="901700"/>
            <a:ext cx="5792787" cy="927100"/>
          </a:xfrm>
        </p:spPr>
        <p:txBody>
          <a:bodyPr lIns="0" tIns="0" rIns="0" bIns="0"/>
          <a:lstStyle>
            <a:lvl1pPr algn="r"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48400" y="2438400"/>
            <a:ext cx="2362200" cy="2514600"/>
          </a:xfrm>
        </p:spPr>
        <p:txBody>
          <a:bodyPr/>
          <a:lstStyle>
            <a:lvl1pPr marL="0" indent="0">
              <a:lnSpc>
                <a:spcPts val="2100"/>
              </a:lnSpc>
              <a:spcBef>
                <a:spcPct val="0"/>
              </a:spcBef>
              <a:buFont typeface="Times"/>
              <a:buNone/>
              <a:tabLst>
                <a:tab pos="388938" algn="l"/>
              </a:tabLst>
              <a:defRPr sz="1700">
                <a:solidFill>
                  <a:schemeClr val="bg1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793469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7D5018-5562-4B0F-B1F8-2E920A941DF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325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77000" y="381000"/>
            <a:ext cx="1600200" cy="32639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674813" y="381000"/>
            <a:ext cx="4649787" cy="32639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68A286-F806-46E9-9B55-0ECB76D57EA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7873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53E8DB-3B97-40EC-BE00-070387F5693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0759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A4AF7C-133E-4A27-A2AA-FFF1E4ADAB1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08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674813" y="1447800"/>
            <a:ext cx="3124200" cy="2197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1413" y="1447800"/>
            <a:ext cx="3125787" cy="2197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D36CAB-AC05-4905-9D77-4C8DAE90200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655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F0223E-EF59-406F-9045-648062BA3DD2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903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223546-1937-4333-A01C-C93579D8BF6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938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A2B1D6-AB41-4F32-9BC8-8CB24836552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8094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2B801C-CB70-4F47-A542-EB3B318E5EF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4707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9AA1F7-3246-4890-94E2-A14757C85A8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219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4813" y="381000"/>
            <a:ext cx="640238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4813" y="1447800"/>
            <a:ext cx="6402387" cy="219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58039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Verdana" panose="020B0604030504040204" pitchFamily="34" charset="0"/>
              </a:defRPr>
            </a:lvl1pPr>
          </a:lstStyle>
          <a:p>
            <a:fld id="{FA8AAF95-8761-4F4F-B382-A9DC42FF8F48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Verdan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Verdan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Verdan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Verdan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Verdan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Verdan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Verdan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Verdana" charset="0"/>
        </a:defRPr>
      </a:lvl9pPr>
    </p:titleStyle>
    <p:bodyStyle>
      <a:lvl1pPr marL="161925" indent="-161925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08000" indent="-155575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2pPr>
      <a:lvl3pPr marL="838200" indent="-1397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3pPr>
      <a:lvl4pPr marL="1181100" indent="-1524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1511300" indent="-1397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1968500" indent="-139700" algn="l" rtl="0" fontAlgn="base">
        <a:spcBef>
          <a:spcPct val="20000"/>
        </a:spcBef>
        <a:spcAft>
          <a:spcPct val="0"/>
        </a:spcAft>
        <a:buFont typeface="Times"/>
        <a:buChar char="•"/>
        <a:defRPr sz="2000">
          <a:solidFill>
            <a:schemeClr val="tx1"/>
          </a:solidFill>
          <a:latin typeface="+mn-lt"/>
        </a:defRPr>
      </a:lvl6pPr>
      <a:lvl7pPr marL="2425700" indent="-139700" algn="l" rtl="0" fontAlgn="base">
        <a:spcBef>
          <a:spcPct val="20000"/>
        </a:spcBef>
        <a:spcAft>
          <a:spcPct val="0"/>
        </a:spcAft>
        <a:buFont typeface="Times"/>
        <a:buChar char="•"/>
        <a:defRPr sz="2000">
          <a:solidFill>
            <a:schemeClr val="tx1"/>
          </a:solidFill>
          <a:latin typeface="+mn-lt"/>
        </a:defRPr>
      </a:lvl7pPr>
      <a:lvl8pPr marL="2882900" indent="-139700" algn="l" rtl="0" fontAlgn="base">
        <a:spcBef>
          <a:spcPct val="20000"/>
        </a:spcBef>
        <a:spcAft>
          <a:spcPct val="0"/>
        </a:spcAft>
        <a:buFont typeface="Times"/>
        <a:buChar char="•"/>
        <a:defRPr sz="2000">
          <a:solidFill>
            <a:schemeClr val="tx1"/>
          </a:solidFill>
          <a:latin typeface="+mn-lt"/>
        </a:defRPr>
      </a:lvl8pPr>
      <a:lvl9pPr marL="3340100" indent="-139700" algn="l" rtl="0" fontAlgn="base">
        <a:spcBef>
          <a:spcPct val="20000"/>
        </a:spcBef>
        <a:spcAft>
          <a:spcPct val="0"/>
        </a:spcAft>
        <a:buFont typeface="Times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uar-lieu-amu.fr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ub.edu/facgh/gh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ucd.ie/gpep/index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polytech.univ-tours.fr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pucpr.br/escola-de-arquitetura-e-design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bi.ulaval.ca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changes-etudiants.bci-qc.ca/" TargetMode="External"/><Relationship Id="rId2" Type="http://schemas.openxmlformats.org/officeDocument/2006/relationships/hyperlink" Target="http://www.bi.ulaval.ca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enac.epfl.ch/ingenierie-de-l-environnemen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CA" dirty="0" smtClean="0"/>
              <a:t>Information sur la mobilité étudiante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48400" y="2438400"/>
            <a:ext cx="2362200" cy="630942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dirty="0" smtClean="0"/>
              <a:t>Lundi 10 septembre</a:t>
            </a:r>
          </a:p>
          <a:p>
            <a:pPr eaLnBrk="1" hangingPunct="1">
              <a:buFont typeface="Times" panose="02020603050405020304" pitchFamily="18" charset="0"/>
              <a:buNone/>
            </a:pPr>
            <a:r>
              <a:rPr lang="fr-CA" dirty="0" smtClean="0"/>
              <a:t>13h30</a:t>
            </a:r>
          </a:p>
        </p:txBody>
      </p:sp>
      <p:pic>
        <p:nvPicPr>
          <p:cNvPr id="3076" name="Picture 4" descr="Logo_ES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867400"/>
            <a:ext cx="19050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CRAD logo couleu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867400"/>
            <a:ext cx="152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3" y="5877163"/>
            <a:ext cx="2166872" cy="9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3D5AC87D-B7A0-4085-8453-AC041DD9DF87}" type="slidenum">
              <a:rPr lang="fr-FR" sz="1000">
                <a:latin typeface="Verdana" panose="020B0604030504040204" pitchFamily="34" charset="0"/>
              </a:rPr>
              <a:pPr/>
              <a:t>10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dirty="0" smtClean="0"/>
              <a:t>Destinations possibles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2739211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smtClean="0"/>
              <a:t>Université Paul-</a:t>
            </a:r>
            <a:r>
              <a:rPr lang="fr-CA" i="1" dirty="0" err="1" smtClean="0"/>
              <a:t>Cézane</a:t>
            </a:r>
            <a:r>
              <a:rPr lang="fr-CA" i="1" dirty="0" smtClean="0"/>
              <a:t> Aix-Marseille, Aix-en-Provence, France</a:t>
            </a:r>
          </a:p>
          <a:p>
            <a:pPr eaLnBrk="1" hangingPunct="1"/>
            <a:r>
              <a:rPr lang="fr-CA" dirty="0" smtClean="0"/>
              <a:t>Faculté: Faculté de droit et de science politique, Institut d’urbanisme et d’aménagement régional</a:t>
            </a:r>
          </a:p>
          <a:p>
            <a:pPr eaLnBrk="1" hangingPunct="1"/>
            <a:r>
              <a:rPr lang="fr-CA" dirty="0" smtClean="0"/>
              <a:t>Programme: Master – mention urbanisme et aménagement</a:t>
            </a:r>
          </a:p>
          <a:p>
            <a:pPr marL="0" indent="0" eaLnBrk="1" hangingPunct="1">
              <a:buNone/>
            </a:pPr>
            <a:r>
              <a:rPr lang="fr-CA" dirty="0">
                <a:hlinkClick r:id="rId2"/>
              </a:rPr>
              <a:t>http://iuar-lieu-amu.fr</a:t>
            </a:r>
            <a:r>
              <a:rPr lang="fr-CA" dirty="0" smtClean="0">
                <a:hlinkClick r:id="rId2"/>
              </a:rPr>
              <a:t>/</a:t>
            </a:r>
            <a:r>
              <a:rPr lang="fr-CA" dirty="0" smtClean="0"/>
              <a:t>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3D5AC87D-B7A0-4085-8453-AC041DD9DF87}" type="slidenum">
              <a:rPr lang="fr-FR" sz="1000">
                <a:latin typeface="Verdana" panose="020B0604030504040204" pitchFamily="34" charset="0"/>
              </a:rPr>
              <a:pPr/>
              <a:t>11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dirty="0" smtClean="0"/>
              <a:t>Destinations possibles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1815882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err="1" smtClean="0"/>
              <a:t>Universitat</a:t>
            </a:r>
            <a:r>
              <a:rPr lang="fr-CA" i="1" dirty="0" smtClean="0"/>
              <a:t> de Barcelona, Barcelone, Espagne</a:t>
            </a:r>
          </a:p>
          <a:p>
            <a:pPr eaLnBrk="1" hangingPunct="1"/>
            <a:r>
              <a:rPr lang="fr-CA" dirty="0" smtClean="0"/>
              <a:t>Faculté: Faculté de géographie et histoire</a:t>
            </a:r>
          </a:p>
          <a:p>
            <a:pPr eaLnBrk="1" hangingPunct="1"/>
            <a:r>
              <a:rPr lang="fr-CA" dirty="0" smtClean="0"/>
              <a:t>Programme: </a:t>
            </a:r>
            <a:r>
              <a:rPr lang="fr-CA" dirty="0" err="1" smtClean="0"/>
              <a:t>Màster</a:t>
            </a:r>
            <a:r>
              <a:rPr lang="fr-CA" dirty="0" smtClean="0"/>
              <a:t> en </a:t>
            </a:r>
            <a:r>
              <a:rPr lang="fr-CA" dirty="0" err="1" smtClean="0"/>
              <a:t>Planificación</a:t>
            </a:r>
            <a:r>
              <a:rPr lang="fr-CA" dirty="0" smtClean="0"/>
              <a:t> Territorial y </a:t>
            </a:r>
            <a:r>
              <a:rPr lang="fr-CA" dirty="0" err="1" smtClean="0"/>
              <a:t>Gestión</a:t>
            </a:r>
            <a:r>
              <a:rPr lang="fr-CA" dirty="0" smtClean="0"/>
              <a:t> </a:t>
            </a:r>
            <a:r>
              <a:rPr lang="fr-CA" dirty="0" err="1" smtClean="0"/>
              <a:t>Ambiental</a:t>
            </a:r>
            <a:endParaRPr lang="fr-CA" dirty="0" smtClean="0"/>
          </a:p>
          <a:p>
            <a:pPr marL="0" indent="0" eaLnBrk="1" hangingPunct="1">
              <a:buNone/>
            </a:pPr>
            <a:r>
              <a:rPr lang="fr-CA" dirty="0">
                <a:hlinkClick r:id="rId2"/>
              </a:rPr>
              <a:t>http://</a:t>
            </a:r>
            <a:r>
              <a:rPr lang="fr-CA" dirty="0" smtClean="0">
                <a:hlinkClick r:id="rId2"/>
              </a:rPr>
              <a:t>www.ub.edu/facgh/gh.htm</a:t>
            </a:r>
            <a:r>
              <a:rPr lang="fr-CA" dirty="0" smtClean="0"/>
              <a:t>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5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3D5AC87D-B7A0-4085-8453-AC041DD9DF87}" type="slidenum">
              <a:rPr lang="fr-FR" sz="1000">
                <a:latin typeface="Verdana" panose="020B0604030504040204" pitchFamily="34" charset="0"/>
              </a:rPr>
              <a:pPr/>
              <a:t>12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dirty="0" smtClean="0"/>
              <a:t>Destinations possibles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1815882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err="1" smtClean="0"/>
              <a:t>University</a:t>
            </a:r>
            <a:r>
              <a:rPr lang="fr-CA" i="1" dirty="0" smtClean="0"/>
              <a:t> </a:t>
            </a:r>
            <a:r>
              <a:rPr lang="fr-CA" i="1" dirty="0" err="1" smtClean="0"/>
              <a:t>College</a:t>
            </a:r>
            <a:r>
              <a:rPr lang="fr-CA" i="1" dirty="0" smtClean="0"/>
              <a:t> Dublin, Dublin, Irlande</a:t>
            </a:r>
          </a:p>
          <a:p>
            <a:pPr eaLnBrk="1" hangingPunct="1"/>
            <a:r>
              <a:rPr lang="fr-CA" dirty="0" smtClean="0"/>
              <a:t>Faculté: École de géographie, aménagement et politiques environnementales</a:t>
            </a:r>
          </a:p>
          <a:p>
            <a:pPr eaLnBrk="1" hangingPunct="1"/>
            <a:r>
              <a:rPr lang="fr-CA" dirty="0" smtClean="0"/>
              <a:t>Programme: MA in </a:t>
            </a:r>
            <a:r>
              <a:rPr lang="fr-CA" dirty="0" err="1" smtClean="0"/>
              <a:t>Urbans</a:t>
            </a:r>
            <a:r>
              <a:rPr lang="fr-CA" dirty="0" smtClean="0"/>
              <a:t> </a:t>
            </a:r>
            <a:r>
              <a:rPr lang="fr-CA" dirty="0" err="1" smtClean="0"/>
              <a:t>Studies</a:t>
            </a:r>
            <a:endParaRPr lang="fr-CA" dirty="0" smtClean="0"/>
          </a:p>
          <a:p>
            <a:pPr marL="0" indent="0" eaLnBrk="1" hangingPunct="1">
              <a:buNone/>
            </a:pPr>
            <a:r>
              <a:rPr lang="fr-CA" dirty="0">
                <a:hlinkClick r:id="rId2"/>
              </a:rPr>
              <a:t>http://</a:t>
            </a:r>
            <a:r>
              <a:rPr lang="fr-CA" dirty="0" smtClean="0">
                <a:hlinkClick r:id="rId2"/>
              </a:rPr>
              <a:t>www.ucd.ie/gpep/index.html</a:t>
            </a:r>
            <a:r>
              <a:rPr lang="fr-CA" dirty="0" smtClean="0"/>
              <a:t>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04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7279BD7-59CD-4B75-ACB6-8A59BFADA04A}" type="slidenum">
              <a:rPr lang="fr-FR" sz="1000">
                <a:latin typeface="Verdana" panose="020B0604030504040204" pitchFamily="34" charset="0"/>
              </a:rPr>
              <a:pPr/>
              <a:t>13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dirty="0" smtClean="0"/>
              <a:t>Destinations possibles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2123658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smtClean="0"/>
              <a:t>Université François-Rabelais, Tours, France</a:t>
            </a:r>
          </a:p>
          <a:p>
            <a:pPr eaLnBrk="1" hangingPunct="1"/>
            <a:r>
              <a:rPr lang="fr-CA" dirty="0" smtClean="0"/>
              <a:t>Faculté: École d’ingénieurs polytechnique de l’Université de Tours (</a:t>
            </a:r>
            <a:r>
              <a:rPr lang="fr-CA" dirty="0" err="1" smtClean="0"/>
              <a:t>Polytech’Tours</a:t>
            </a:r>
            <a:r>
              <a:rPr lang="fr-CA" dirty="0" smtClean="0"/>
              <a:t>)</a:t>
            </a:r>
          </a:p>
          <a:p>
            <a:pPr eaLnBrk="1" hangingPunct="1"/>
            <a:r>
              <a:rPr lang="fr-CA" dirty="0" smtClean="0"/>
              <a:t>Programme: Ingénieur spécialisé en génie de l’aménagement</a:t>
            </a:r>
          </a:p>
          <a:p>
            <a:pPr marL="0" indent="0" eaLnBrk="1" hangingPunct="1">
              <a:buNone/>
            </a:pPr>
            <a:r>
              <a:rPr lang="fr-CA" dirty="0" smtClean="0">
                <a:hlinkClick r:id="rId2"/>
              </a:rPr>
              <a:t>www.polytech.univ-tours.fr</a:t>
            </a:r>
            <a:r>
              <a:rPr lang="fr-CA" dirty="0" smtClean="0"/>
              <a:t>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7279BD7-59CD-4B75-ACB6-8A59BFADA04A}" type="slidenum">
              <a:rPr lang="fr-FR" sz="1000">
                <a:latin typeface="Verdana" panose="020B0604030504040204" pitchFamily="34" charset="0"/>
              </a:rPr>
              <a:pPr/>
              <a:t>14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dirty="0" smtClean="0"/>
              <a:t>Destinations possibles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2431435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err="1" smtClean="0"/>
              <a:t>Pontificia</a:t>
            </a:r>
            <a:r>
              <a:rPr lang="fr-CA" i="1" dirty="0" smtClean="0"/>
              <a:t> </a:t>
            </a:r>
            <a:r>
              <a:rPr lang="fr-CA" i="1" dirty="0" err="1" smtClean="0"/>
              <a:t>Universidade</a:t>
            </a:r>
            <a:r>
              <a:rPr lang="fr-CA" i="1" dirty="0" smtClean="0"/>
              <a:t> </a:t>
            </a:r>
            <a:r>
              <a:rPr lang="fr-CA" i="1" dirty="0" err="1" smtClean="0"/>
              <a:t>Católica</a:t>
            </a:r>
            <a:r>
              <a:rPr lang="fr-CA" i="1" dirty="0" smtClean="0"/>
              <a:t> du Paraná, Curitiba, Brésil</a:t>
            </a:r>
          </a:p>
          <a:p>
            <a:pPr eaLnBrk="1" hangingPunct="1"/>
            <a:r>
              <a:rPr lang="fr-CA" dirty="0" smtClean="0"/>
              <a:t>Faculté: École d’architecture et de design</a:t>
            </a:r>
          </a:p>
          <a:p>
            <a:pPr eaLnBrk="1" hangingPunct="1"/>
            <a:r>
              <a:rPr lang="fr-CA" dirty="0" smtClean="0"/>
              <a:t>Programme: </a:t>
            </a:r>
            <a:r>
              <a:rPr lang="fr-CA" dirty="0" err="1" smtClean="0"/>
              <a:t>Pós-Graduaçao</a:t>
            </a:r>
            <a:r>
              <a:rPr lang="fr-CA" dirty="0" smtClean="0"/>
              <a:t> </a:t>
            </a:r>
            <a:r>
              <a:rPr lang="fr-CA" dirty="0" err="1" smtClean="0"/>
              <a:t>em</a:t>
            </a:r>
            <a:r>
              <a:rPr lang="fr-CA" dirty="0" smtClean="0"/>
              <a:t> </a:t>
            </a:r>
            <a:r>
              <a:rPr lang="fr-CA" dirty="0" err="1" smtClean="0"/>
              <a:t>Gestao</a:t>
            </a:r>
            <a:r>
              <a:rPr lang="fr-CA" dirty="0" smtClean="0"/>
              <a:t> Urbana</a:t>
            </a:r>
          </a:p>
          <a:p>
            <a:pPr marL="0" indent="0" eaLnBrk="1" hangingPunct="1">
              <a:buNone/>
            </a:pPr>
            <a:r>
              <a:rPr lang="fr-CA" dirty="0">
                <a:hlinkClick r:id="rId2"/>
              </a:rPr>
              <a:t>https://</a:t>
            </a:r>
            <a:r>
              <a:rPr lang="fr-CA" dirty="0" smtClean="0">
                <a:hlinkClick r:id="rId2"/>
              </a:rPr>
              <a:t>www.pucpr.br/escola-de-arquitetura-e-design</a:t>
            </a:r>
            <a:r>
              <a:rPr lang="fr-CA" dirty="0" smtClean="0"/>
              <a:t>  </a:t>
            </a:r>
            <a:endParaRPr lang="fr-CA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76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5477AA2C-6824-41C0-B852-DC863591C590}" type="slidenum">
              <a:rPr lang="fr-FR" sz="1000">
                <a:latin typeface="Verdana" panose="020B0604030504040204" pitchFamily="34" charset="0"/>
              </a:rPr>
              <a:pPr/>
              <a:t>15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dirty="0" smtClean="0"/>
              <a:t>Soumettre une candidature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3231654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smtClean="0"/>
              <a:t>Documents requis pour constituer son dossier</a:t>
            </a:r>
          </a:p>
          <a:p>
            <a:pPr eaLnBrk="1" hangingPunct="1"/>
            <a:r>
              <a:rPr lang="fr-FR" dirty="0" smtClean="0"/>
              <a:t>Lettre de motivation, précisant la destination et la session souhaitées</a:t>
            </a:r>
            <a:endParaRPr lang="fr-CA" dirty="0" smtClean="0"/>
          </a:p>
          <a:p>
            <a:pPr eaLnBrk="1" hangingPunct="1"/>
            <a:r>
              <a:rPr lang="fr-FR" dirty="0" smtClean="0"/>
              <a:t>Relevé de notes</a:t>
            </a:r>
            <a:endParaRPr lang="fr-CA" dirty="0" smtClean="0"/>
          </a:p>
          <a:p>
            <a:pPr eaLnBrk="1" hangingPunct="1"/>
            <a:r>
              <a:rPr lang="fr-FR" dirty="0" smtClean="0"/>
              <a:t>Preuve de compétence langagière</a:t>
            </a:r>
            <a:endParaRPr lang="fr-CA" dirty="0" smtClean="0"/>
          </a:p>
          <a:p>
            <a:pPr eaLnBrk="1" hangingPunct="1"/>
            <a:r>
              <a:rPr lang="fr-FR" dirty="0" smtClean="0"/>
              <a:t>Curriculum vitae</a:t>
            </a:r>
            <a:endParaRPr lang="fr-CA" dirty="0" smtClean="0"/>
          </a:p>
          <a:p>
            <a:pPr eaLnBrk="1" hangingPunct="1"/>
            <a:r>
              <a:rPr lang="fr-FR" dirty="0" smtClean="0"/>
              <a:t>Documents requis par l’établissement d’accueil</a:t>
            </a:r>
          </a:p>
          <a:p>
            <a:pPr eaLnBrk="1" hangingPunct="1"/>
            <a:r>
              <a:rPr lang="fr-FR" dirty="0" smtClean="0"/>
              <a:t>Consultez le site du Bureau international: </a:t>
            </a:r>
            <a:r>
              <a:rPr lang="fr-FR" dirty="0" smtClean="0">
                <a:hlinkClick r:id="rId2"/>
              </a:rPr>
              <a:t>http://www.bi.ulaval.ca</a:t>
            </a:r>
            <a:r>
              <a:rPr lang="fr-FR" dirty="0" smtClean="0"/>
              <a:t>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5477AA2C-6824-41C0-B852-DC863591C590}" type="slidenum">
              <a:rPr lang="fr-FR" sz="1000">
                <a:latin typeface="Verdana" panose="020B0604030504040204" pitchFamily="34" charset="0"/>
              </a:rPr>
              <a:pPr/>
              <a:t>16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dirty="0" smtClean="0"/>
              <a:t>Soumettre une candidature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1877437"/>
          </a:xfrm>
        </p:spPr>
        <p:txBody>
          <a:bodyPr/>
          <a:lstStyle/>
          <a:p>
            <a:pPr eaLnBrk="1" hangingPunct="1">
              <a:buNone/>
            </a:pPr>
            <a:r>
              <a:rPr lang="fr-CA" i="1" dirty="0" smtClean="0"/>
              <a:t>Date limite pour le dépôt du dossier</a:t>
            </a:r>
          </a:p>
          <a:p>
            <a:pPr eaLnBrk="1" hangingPunct="1"/>
            <a:r>
              <a:rPr lang="fr-CA" dirty="0" smtClean="0"/>
              <a:t>BCI (Année 2019-2020) </a:t>
            </a:r>
            <a:r>
              <a:rPr lang="fr-CA" dirty="0"/>
              <a:t>: </a:t>
            </a:r>
            <a:r>
              <a:rPr lang="fr-CA" b="1" dirty="0" smtClean="0"/>
              <a:t>8 </a:t>
            </a:r>
            <a:r>
              <a:rPr lang="fr-CA" b="1" dirty="0"/>
              <a:t>février </a:t>
            </a:r>
            <a:r>
              <a:rPr lang="fr-CA" b="1" dirty="0" smtClean="0"/>
              <a:t>2019</a:t>
            </a:r>
            <a:endParaRPr lang="fr-CA" dirty="0"/>
          </a:p>
          <a:p>
            <a:pPr eaLnBrk="1" hangingPunct="1"/>
            <a:r>
              <a:rPr lang="fr-CA" dirty="0" smtClean="0"/>
              <a:t>Autres programmes:</a:t>
            </a:r>
          </a:p>
          <a:p>
            <a:pPr lvl="1" eaLnBrk="1" hangingPunct="1"/>
            <a:r>
              <a:rPr lang="fr-CA" dirty="0" smtClean="0"/>
              <a:t>Session </a:t>
            </a:r>
            <a:r>
              <a:rPr lang="fr-CA" dirty="0"/>
              <a:t>d’hiver </a:t>
            </a:r>
            <a:r>
              <a:rPr lang="fr-CA" dirty="0" smtClean="0"/>
              <a:t>2019 :</a:t>
            </a:r>
            <a:r>
              <a:rPr lang="fr-CA" b="1" dirty="0" smtClean="0"/>
              <a:t>10 septembre 2018</a:t>
            </a:r>
          </a:p>
          <a:p>
            <a:pPr lvl="1" eaLnBrk="1" hangingPunct="1"/>
            <a:r>
              <a:rPr lang="fr-CA" dirty="0" smtClean="0"/>
              <a:t>Session d’automne 2019 : </a:t>
            </a:r>
            <a:r>
              <a:rPr lang="fr-CA" b="1" dirty="0" smtClean="0"/>
              <a:t>8 février 2019</a:t>
            </a:r>
            <a:endParaRPr lang="fr-CA" b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61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5B9CF6F3-BA4A-4345-8944-1D1C775ADD25}" type="slidenum">
              <a:rPr lang="fr-FR" sz="1000">
                <a:latin typeface="Verdana" panose="020B0604030504040204" pitchFamily="34" charset="0"/>
              </a:rPr>
              <a:pPr/>
              <a:t>17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smtClean="0"/>
              <a:t>Remarques concernant l’Essai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2369880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smtClean="0"/>
              <a:t>Exemption d’inscription à l’Essai-laboratoire d’aménagement et de développement</a:t>
            </a:r>
          </a:p>
          <a:p>
            <a:pPr eaLnBrk="1" hangingPunct="1"/>
            <a:r>
              <a:rPr lang="fr-CA" dirty="0" smtClean="0"/>
              <a:t>Un essai doit être finalisé au plus tard à la fin de la session d’été (15 août)</a:t>
            </a:r>
          </a:p>
          <a:p>
            <a:pPr eaLnBrk="1" hangingPunct="1"/>
            <a:r>
              <a:rPr lang="fr-CA" dirty="0" smtClean="0"/>
              <a:t>Pré-évaluation positive du directeur et d’un examinateur avant le début de l’essai-laboratoire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D057DD0A-D93C-4164-99CB-C0D9CA0BC410}" type="slidenum">
              <a:rPr lang="fr-FR" sz="1000">
                <a:latin typeface="Verdana" panose="020B0604030504040204" pitchFamily="34" charset="0"/>
              </a:rPr>
              <a:pPr/>
              <a:t>18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smtClean="0"/>
              <a:t>Questions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3231654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smtClean="0"/>
              <a:t>Besoin d’information?:</a:t>
            </a:r>
          </a:p>
          <a:p>
            <a:pPr eaLnBrk="1" hangingPunct="1"/>
            <a:r>
              <a:rPr lang="fr-CA" dirty="0" smtClean="0"/>
              <a:t>Dates des trimestres?</a:t>
            </a:r>
          </a:p>
          <a:p>
            <a:pPr eaLnBrk="1" hangingPunct="1"/>
            <a:r>
              <a:rPr lang="fr-CA" dirty="0" smtClean="0"/>
              <a:t>Quels cours peut-on suivre?</a:t>
            </a:r>
          </a:p>
          <a:p>
            <a:pPr eaLnBrk="1" hangingPunct="1"/>
            <a:r>
              <a:rPr lang="fr-CA" dirty="0" smtClean="0"/>
              <a:t>Quel diplôme obtient-on?</a:t>
            </a:r>
          </a:p>
          <a:p>
            <a:pPr eaLnBrk="1" hangingPunct="1"/>
            <a:r>
              <a:rPr lang="fr-CA" dirty="0" smtClean="0"/>
              <a:t>Comptabilisation des crédits faits à l’étranger?</a:t>
            </a:r>
          </a:p>
          <a:p>
            <a:pPr eaLnBrk="1" hangingPunct="1"/>
            <a:r>
              <a:rPr lang="fr-CA" dirty="0" smtClean="0"/>
              <a:t>Étudier à l’étranger sans faire l’essai-laboratoire?</a:t>
            </a:r>
          </a:p>
          <a:p>
            <a:pPr eaLnBrk="1" hangingPunct="1"/>
            <a:r>
              <a:rPr lang="fr-CA" dirty="0" smtClean="0"/>
              <a:t>Financement pour les non-résidents </a:t>
            </a:r>
            <a:r>
              <a:rPr lang="fr-CA" smtClean="0"/>
              <a:t>du Québec?</a:t>
            </a:r>
            <a:endParaRPr lang="fr-CA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F825BE9-0275-40A7-A014-D72D2952A1D5}" type="slidenum">
              <a:rPr lang="fr-FR" sz="1000">
                <a:latin typeface="Verdana" panose="020B0604030504040204" pitchFamily="34" charset="0"/>
              </a:rPr>
              <a:pPr/>
              <a:t>2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smtClean="0"/>
              <a:t>Informations en bref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3785652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smtClean="0"/>
              <a:t>Caractéristiques d’une formation à l’étranger</a:t>
            </a:r>
          </a:p>
          <a:p>
            <a:pPr eaLnBrk="1" hangingPunct="1"/>
            <a:r>
              <a:rPr lang="fr-CA" dirty="0" smtClean="0"/>
              <a:t>Élément distinctif unique à votre parcours</a:t>
            </a:r>
          </a:p>
          <a:p>
            <a:pPr eaLnBrk="1" hangingPunct="1"/>
            <a:r>
              <a:rPr lang="fr-CA" dirty="0" smtClean="0"/>
              <a:t>Certains programmes ajoutent une mention au diplôme</a:t>
            </a:r>
          </a:p>
          <a:p>
            <a:pPr eaLnBrk="1" hangingPunct="1"/>
            <a:r>
              <a:rPr lang="fr-CA" dirty="0" smtClean="0"/>
              <a:t>Inscription à l’Université Laval même pendant le séjour à l’étranger</a:t>
            </a:r>
          </a:p>
          <a:p>
            <a:pPr eaLnBrk="1" hangingPunct="1"/>
            <a:r>
              <a:rPr lang="fr-CA" dirty="0" smtClean="0"/>
              <a:t>Admission dans un programme équivalent à la M.ATDR et inscription à des cours de même niveau que ceux offerts à l’ÉSAD</a:t>
            </a:r>
          </a:p>
          <a:p>
            <a:pPr eaLnBrk="1" hangingPunct="1"/>
            <a:r>
              <a:rPr lang="fr-CA" dirty="0" smtClean="0"/>
              <a:t>Programmes gérés par le </a:t>
            </a:r>
            <a:r>
              <a:rPr lang="fr-CA" dirty="0" smtClean="0">
                <a:hlinkClick r:id="rId2"/>
              </a:rPr>
              <a:t>Bureau international</a:t>
            </a:r>
            <a:r>
              <a:rPr lang="fr-CA" dirty="0" smtClean="0"/>
              <a:t>, ou le </a:t>
            </a:r>
            <a:r>
              <a:rPr lang="fr-CA" dirty="0" smtClean="0">
                <a:hlinkClick r:id="rId3"/>
              </a:rPr>
              <a:t>BCI (CREPUQ)</a:t>
            </a:r>
            <a:endParaRPr lang="fr-CA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BA123502-9ED1-4BD0-B1E5-CAA85F53CCEE}" type="slidenum">
              <a:rPr lang="fr-FR" sz="1000">
                <a:latin typeface="Verdana" panose="020B0604030504040204" pitchFamily="34" charset="0"/>
              </a:rPr>
              <a:pPr/>
              <a:t>3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dirty="0" smtClean="0"/>
              <a:t>Différents programmes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1508105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smtClean="0"/>
              <a:t>Profil international</a:t>
            </a:r>
          </a:p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smtClean="0">
                <a:solidFill>
                  <a:srgbClr val="FF0000"/>
                </a:solidFill>
              </a:rPr>
              <a:t>BCI (CREPUQ)</a:t>
            </a:r>
          </a:p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smtClean="0"/>
              <a:t>Stage international et interculturel</a:t>
            </a:r>
          </a:p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smtClean="0"/>
              <a:t>Autorisation d’études hors établissement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Différents programmes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74813" y="1447800"/>
            <a:ext cx="6402387" cy="280076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i="1" dirty="0" smtClean="0"/>
              <a:t>Profil international, en bref</a:t>
            </a:r>
          </a:p>
          <a:p>
            <a:pPr eaLnBrk="1" hangingPunct="1"/>
            <a:r>
              <a:rPr lang="fr-CA" dirty="0" smtClean="0"/>
              <a:t>Ententes signées de programme à programme</a:t>
            </a:r>
          </a:p>
          <a:p>
            <a:pPr eaLnBrk="1" hangingPunct="1"/>
            <a:r>
              <a:rPr lang="fr-CA" dirty="0" smtClean="0"/>
              <a:t>Mention « Profil international » inscrite au diplôme</a:t>
            </a:r>
          </a:p>
          <a:p>
            <a:pPr eaLnBrk="1" hangingPunct="1"/>
            <a:r>
              <a:rPr lang="fr-CA" dirty="0" smtClean="0"/>
              <a:t>Six établissements ont une entente signée avec l’ÉSAD en ce moment</a:t>
            </a:r>
          </a:p>
          <a:p>
            <a:pPr eaLnBrk="1" hangingPunct="1"/>
            <a:r>
              <a:rPr lang="fr-CA" dirty="0" smtClean="0"/>
              <a:t>Bourse de mobilité de 3000$ (pour les étudiants québécois seulement)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E8DB-3B97-40EC-BE00-070387F5693A}" type="slidenum">
              <a:rPr lang="fr-FR" smtClean="0"/>
              <a:pPr/>
              <a:t>4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50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Différents programmes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74813" y="1447800"/>
            <a:ext cx="6402387" cy="249299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i="1" dirty="0" smtClean="0"/>
              <a:t>Stage international et interculturel, en bref</a:t>
            </a:r>
          </a:p>
          <a:p>
            <a:pPr eaLnBrk="1" hangingPunct="1"/>
            <a:r>
              <a:rPr lang="fr-CA" dirty="0" smtClean="0"/>
              <a:t>Permet aux étudiants de réaliser un stage international d’une durée minimale de 8 semaines et valant 6 crédits au programme</a:t>
            </a:r>
          </a:p>
          <a:p>
            <a:pPr eaLnBrk="1" hangingPunct="1"/>
            <a:r>
              <a:rPr lang="fr-CA" dirty="0" smtClean="0"/>
              <a:t>Aucune mention au diplôme</a:t>
            </a:r>
          </a:p>
          <a:p>
            <a:pPr eaLnBrk="1" hangingPunct="1"/>
            <a:r>
              <a:rPr lang="fr-CA" dirty="0" smtClean="0"/>
              <a:t>Partenariats établis par des professeurs</a:t>
            </a:r>
          </a:p>
          <a:p>
            <a:pPr eaLnBrk="1" hangingPunct="1"/>
            <a:r>
              <a:rPr lang="fr-CA" dirty="0" smtClean="0"/>
              <a:t>Bourse de mobilité de 2000$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E8DB-3B97-40EC-BE00-070387F5693A}" type="slidenum">
              <a:rPr lang="fr-FR" smtClean="0"/>
              <a:pPr/>
              <a:t>5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81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831EA8D-8B9B-4754-8419-5EC3E54CF4B7}" type="slidenum">
              <a:rPr lang="fr-FR" sz="1000">
                <a:latin typeface="Verdana" panose="020B0604030504040204" pitchFamily="34" charset="0"/>
              </a:rPr>
              <a:pPr/>
              <a:t>6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dirty="0"/>
              <a:t>Différents programmes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2492990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smtClean="0"/>
              <a:t>Autorisation d’études hors établissement, en bref</a:t>
            </a:r>
          </a:p>
          <a:p>
            <a:pPr eaLnBrk="1" hangingPunct="1"/>
            <a:r>
              <a:rPr lang="fr-CA" dirty="0" smtClean="0"/>
              <a:t>Inscription à l’université hôtesse pendant la session du séjour à l’étranger</a:t>
            </a:r>
          </a:p>
          <a:p>
            <a:pPr eaLnBrk="1" hangingPunct="1"/>
            <a:r>
              <a:rPr lang="fr-CA" dirty="0" smtClean="0"/>
              <a:t>Aucun financement</a:t>
            </a:r>
          </a:p>
          <a:p>
            <a:pPr eaLnBrk="1" hangingPunct="1"/>
            <a:r>
              <a:rPr lang="fr-CA" dirty="0" smtClean="0"/>
              <a:t>Aucune mention au diplôme</a:t>
            </a:r>
          </a:p>
          <a:p>
            <a:pPr eaLnBrk="1" hangingPunct="1"/>
            <a:r>
              <a:rPr lang="fr-CA" dirty="0" smtClean="0"/>
              <a:t>Destination sujette à l’approbation du directeur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08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Financement disponible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74813" y="1447800"/>
            <a:ext cx="6402387" cy="3231654"/>
          </a:xfrm>
        </p:spPr>
        <p:txBody>
          <a:bodyPr/>
          <a:lstStyle/>
          <a:p>
            <a:pPr marL="0" indent="0">
              <a:buNone/>
            </a:pPr>
            <a:r>
              <a:rPr lang="fr-CA" i="1" dirty="0" smtClean="0"/>
              <a:t>Bureau international: bourses de mobilité</a:t>
            </a:r>
          </a:p>
          <a:p>
            <a:r>
              <a:rPr lang="fr-CA" dirty="0" smtClean="0"/>
              <a:t>Profil international: 3000$</a:t>
            </a:r>
          </a:p>
          <a:p>
            <a:r>
              <a:rPr lang="fr-CA" dirty="0" smtClean="0"/>
              <a:t>Autres programmes: 2000$</a:t>
            </a:r>
          </a:p>
          <a:p>
            <a:pPr marL="0" indent="0">
              <a:buNone/>
            </a:pPr>
            <a:r>
              <a:rPr lang="fr-CA" dirty="0" smtClean="0"/>
              <a:t>LOJIQ: selon les destinations</a:t>
            </a:r>
          </a:p>
          <a:p>
            <a:r>
              <a:rPr lang="fr-CA" dirty="0" smtClean="0"/>
              <a:t>65% du coût du billet d’avion</a:t>
            </a:r>
          </a:p>
          <a:p>
            <a:r>
              <a:rPr lang="fr-CA" dirty="0" smtClean="0"/>
              <a:t>Le coût des visas, assurances, vaccins peut aussi être pris en charge par LOJIQ</a:t>
            </a:r>
          </a:p>
          <a:p>
            <a:r>
              <a:rPr lang="fr-CA" dirty="0" smtClean="0"/>
              <a:t>Respecter les dates limites pour la soumission des demandes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E8DB-3B97-40EC-BE00-070387F5693A}" type="slidenum">
              <a:rPr lang="fr-FR" smtClean="0"/>
              <a:pPr/>
              <a:t>7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05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DBDB9579-3159-45BF-8C6D-42478A4CA252}" type="slidenum">
              <a:rPr lang="fr-FR" sz="1000">
                <a:latin typeface="Verdana" panose="020B0604030504040204" pitchFamily="34" charset="0"/>
              </a:rPr>
              <a:pPr/>
              <a:t>8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dirty="0" smtClean="0"/>
              <a:t>Critères de sélection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3970318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smtClean="0"/>
              <a:t>Conditions de participation</a:t>
            </a:r>
          </a:p>
          <a:p>
            <a:pPr eaLnBrk="1" hangingPunct="1"/>
            <a:r>
              <a:rPr lang="fr-FR" dirty="0" smtClean="0"/>
              <a:t>Moyenne supérieure à 3,0/4,3</a:t>
            </a:r>
          </a:p>
          <a:p>
            <a:pPr eaLnBrk="1" hangingPunct="1"/>
            <a:r>
              <a:rPr lang="fr-FR" dirty="0" smtClean="0"/>
              <a:t>Études à temps complet</a:t>
            </a:r>
            <a:endParaRPr lang="fr-CA" dirty="0" smtClean="0"/>
          </a:p>
          <a:p>
            <a:pPr eaLnBrk="1" hangingPunct="1"/>
            <a:r>
              <a:rPr lang="fr-CA" dirty="0" smtClean="0"/>
              <a:t>Résident du Québec</a:t>
            </a:r>
          </a:p>
          <a:p>
            <a:pPr eaLnBrk="1" hangingPunct="1"/>
            <a:r>
              <a:rPr lang="fr-CA" dirty="0" smtClean="0"/>
              <a:t>12 crédits réussis au départ de l’étudiant</a:t>
            </a:r>
          </a:p>
          <a:p>
            <a:pPr marL="0" indent="0" eaLnBrk="1" hangingPunct="1">
              <a:buNone/>
            </a:pPr>
            <a:r>
              <a:rPr lang="fr-FR" i="1" dirty="0" smtClean="0"/>
              <a:t>Conditions spécifiques au Profil international</a:t>
            </a:r>
          </a:p>
          <a:p>
            <a:pPr eaLnBrk="1" hangingPunct="1"/>
            <a:r>
              <a:rPr lang="fr-CA" dirty="0" smtClean="0"/>
              <a:t>Critères linguistiques: anglais avancé II, espagnol avancé I ou toute autre langue intermédiaire II</a:t>
            </a:r>
          </a:p>
          <a:p>
            <a:pPr marL="0" indent="0" eaLnBrk="1" hangingPunct="1">
              <a:buNone/>
            </a:pPr>
            <a:r>
              <a:rPr lang="fr-CA" i="1" dirty="0" smtClean="0"/>
              <a:t>Conditions spécifiques aux LOJIQ</a:t>
            </a:r>
          </a:p>
          <a:p>
            <a:pPr eaLnBrk="1" hangingPunct="1"/>
            <a:r>
              <a:rPr lang="fr-CA" dirty="0" smtClean="0"/>
              <a:t>Être âgé de moins de 35 ans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79577623-73F8-4FB3-A96E-A0998B28DAC8}" type="slidenum">
              <a:rPr lang="fr-FR" sz="1000">
                <a:latin typeface="Verdana" panose="020B0604030504040204" pitchFamily="34" charset="0"/>
              </a:rPr>
              <a:pPr/>
              <a:t>9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dirty="0" smtClean="0"/>
              <a:t>Destinations possibles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3046988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smtClean="0"/>
              <a:t>École polytechnique fédérale de Lausanne, Lausanne, Suisse</a:t>
            </a:r>
          </a:p>
          <a:p>
            <a:pPr eaLnBrk="1" hangingPunct="1"/>
            <a:r>
              <a:rPr lang="fr-CA" dirty="0" smtClean="0"/>
              <a:t>Faculté: Faculté de l’environnement naturel, architectural et construit, Section science et ingénierie de l’environnement</a:t>
            </a:r>
          </a:p>
          <a:p>
            <a:pPr eaLnBrk="1" hangingPunct="1"/>
            <a:r>
              <a:rPr lang="fr-CA" dirty="0" smtClean="0"/>
              <a:t>Programme: Mineur interdisciplinaire en développement territorial et urbanisme</a:t>
            </a:r>
          </a:p>
          <a:p>
            <a:pPr marL="0" indent="0" eaLnBrk="1" hangingPunct="1">
              <a:buNone/>
            </a:pPr>
            <a:r>
              <a:rPr lang="fr-CA" dirty="0">
                <a:hlinkClick r:id="rId2"/>
              </a:rPr>
              <a:t>http://enac.epfl.ch/ingenierie-de-l-environnement</a:t>
            </a:r>
            <a:endParaRPr lang="fr-CA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UL">
  <a:themeElements>
    <a:clrScheme name="PowerPoint_U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werPoint_U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PowerPoint_U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U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U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U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U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U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U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U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U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U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U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U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CarrierJ:Users:carrierj:Desktop:PowerPoint_UL.pot</Template>
  <TotalTime>429</TotalTime>
  <Words>657</Words>
  <Application>Microsoft Office PowerPoint</Application>
  <PresentationFormat>Affichage à l'écran (4:3)</PresentationFormat>
  <Paragraphs>124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1" baseType="lpstr">
      <vt:lpstr>Times</vt:lpstr>
      <vt:lpstr>Verdana</vt:lpstr>
      <vt:lpstr>PowerPoint_UL</vt:lpstr>
      <vt:lpstr>Information sur la mobilité étudiante</vt:lpstr>
      <vt:lpstr>Informations en bref</vt:lpstr>
      <vt:lpstr>Différents programmes</vt:lpstr>
      <vt:lpstr>Différents programmes</vt:lpstr>
      <vt:lpstr>Différents programmes</vt:lpstr>
      <vt:lpstr>Différents programmes</vt:lpstr>
      <vt:lpstr>Financement disponible</vt:lpstr>
      <vt:lpstr>Critères de sélection</vt:lpstr>
      <vt:lpstr>Destinations possibles</vt:lpstr>
      <vt:lpstr>Destinations possibles</vt:lpstr>
      <vt:lpstr>Destinations possibles</vt:lpstr>
      <vt:lpstr>Destinations possibles</vt:lpstr>
      <vt:lpstr>Destinations possibles</vt:lpstr>
      <vt:lpstr>Destinations possibles</vt:lpstr>
      <vt:lpstr>Soumettre une candidature</vt:lpstr>
      <vt:lpstr>Soumettre une candidature</vt:lpstr>
      <vt:lpstr>Remarques concernant l’Essai</vt:lpstr>
      <vt:lpstr>Questions</vt:lpstr>
    </vt:vector>
  </TitlesOfParts>
  <Company>뿿쫰뿿쩐ғ郐Ȱ珬뿿��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Carrier</dc:creator>
  <cp:lastModifiedBy>Willem Fortin</cp:lastModifiedBy>
  <cp:revision>60</cp:revision>
  <cp:lastPrinted>2018-10-05T14:01:40Z</cp:lastPrinted>
  <dcterms:created xsi:type="dcterms:W3CDTF">2004-04-30T14:59:24Z</dcterms:created>
  <dcterms:modified xsi:type="dcterms:W3CDTF">2018-10-05T14:06:38Z</dcterms:modified>
</cp:coreProperties>
</file>